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1d31bfd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1d31bfd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0725f4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e0725f4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0725f4a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0725f4a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01faf1f3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01faf1f3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01faf1f3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01faf1f3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01faf1f3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01faf1f3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e0725f4a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e0725f4a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236e27c0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236e27c0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01faf1f3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01faf1f3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01faf1f3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01faf1f3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587431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587431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01faf1f3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01faf1f3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01faf1f3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01faf1f3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1cbd5810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1cbd5810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1f9fa83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1f9fa83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f5874319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f5874319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cfd4fdc1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cfd4fdc1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f5874319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f5874319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f5874319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f5874319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1f9fa843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1f9fa843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1f9fa84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1f9fa84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00696d8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00696d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1f9fa843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1f9fa843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90072cf4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90072cf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8f6cdb4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8f6cdb4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8f6cdb4d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8f6cdb4d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88f6cdb4d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88f6cdb4d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8f6cdb4d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8f6cdb4d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1f9fa843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1f9fa843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01faf1f3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01faf1f3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00696d8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e00696d8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1faf1f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1faf1f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00696d8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e00696d8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1b99a0d3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1b99a0d3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00696d8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00696d8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1faf1f3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1faf1f3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it.ly/scMultiModalAsses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ikelove.github.io/assets/mccabe_2019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i.org/10.1186/1471-2105-11-191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5" Type="http://schemas.openxmlformats.org/officeDocument/2006/relationships/hyperlink" Target="https://www.ncbi.nlm.nih.gov/pmc/articles/PMC2367499/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s://doi.org/10.2202/1544-6115.1329" TargetMode="External"/><Relationship Id="rId8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ikelove.github.io/assets/mccabe_2019.pdf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mikelove.github.io/assets/mccabe_2019.pdf" TargetMode="External"/><Relationship Id="rId4" Type="http://schemas.openxmlformats.org/officeDocument/2006/relationships/image" Target="../media/image51.png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biorxiv.org/content/10.1101/519207v1" TargetMode="External"/><Relationship Id="rId4" Type="http://schemas.openxmlformats.org/officeDocument/2006/relationships/image" Target="../media/image39.png"/><Relationship Id="rId5" Type="http://schemas.openxmlformats.org/officeDocument/2006/relationships/hyperlink" Target="https://www.biorxiv.org/content/10.1101/519207v1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i.org/10.1002/wics.198" TargetMode="External"/><Relationship Id="rId4" Type="http://schemas.openxmlformats.org/officeDocument/2006/relationships/hyperlink" Target="https://doi.org/10.1080/01621459.2017.1288631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3.pn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hyperlink" Target="https://docs.google.com/document/d/1Mj5kQyjFgkvSLfRmA7tuNokf0ieajFgjZYY8y4LSrbA/edit?usp=sharin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Relationship Id="rId5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cbi.nlm.nih.gov/pmc/articles/PMC2861323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Relationship Id="rId5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mikelove.github.io/assets/mccabe_2019.pdf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35.png"/><Relationship Id="rId6" Type="http://schemas.openxmlformats.org/officeDocument/2006/relationships/hyperlink" Target="https://docs.google.com/document/d/1Mj5kQyjFgkvSLfRmA7tuNokf0ieajFgjZYY8y4LSrbA/edit?usp=sharing" TargetMode="External"/><Relationship Id="rId7" Type="http://schemas.openxmlformats.org/officeDocument/2006/relationships/hyperlink" Target="https://github.com/mikelove/awesome-multi-omic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Relationship Id="rId4" Type="http://schemas.openxmlformats.org/officeDocument/2006/relationships/hyperlink" Target="https://doi.org/10.1371/journal.pgen.003016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seandavi/awesome-single-cell" TargetMode="External"/><Relationship Id="rId4" Type="http://schemas.openxmlformats.org/officeDocument/2006/relationships/hyperlink" Target="https://github.com/seandavi/awesome-single-cell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github.com/seandavi/awesome-single-cell" TargetMode="External"/><Relationship Id="rId7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mikelove/awesome-multi-omics" TargetMode="External"/><Relationship Id="rId4" Type="http://schemas.openxmlformats.org/officeDocument/2006/relationships/hyperlink" Target="https://github.com/mikelove/awesome-multi-omics" TargetMode="External"/><Relationship Id="rId10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hyperlink" Target="https://github.com/mikelove/awesome-multi-omics" TargetMode="External"/><Relationship Id="rId7" Type="http://schemas.openxmlformats.org/officeDocument/2006/relationships/image" Target="../media/image27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cademic.oup.com/bib/article/17/4/628/2240645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doi.org/10.3389/fgene.2019.00627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cbi.nlm.nih.gov/pmc/articles/PMC2861323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hyperlink" Target="https://arxiv.org/abs/1704.02060" TargetMode="External"/><Relationship Id="rId7" Type="http://schemas.openxmlformats.org/officeDocument/2006/relationships/hyperlink" Target="http://msb.embopress.org/content/14/6/e81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668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Assessing consistency of (single-cell)</a:t>
            </a:r>
            <a:br>
              <a:rPr lang="en" sz="3000"/>
            </a:br>
            <a:r>
              <a:rPr lang="en" sz="3000"/>
              <a:t>unsupervised m</a:t>
            </a:r>
            <a:r>
              <a:rPr lang="en" sz="3000"/>
              <a:t>ulti-modal methods</a:t>
            </a:r>
            <a:endParaRPr sz="1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Michael Love </a:t>
            </a:r>
            <a:r>
              <a:rPr lang="en" sz="1800">
                <a:solidFill>
                  <a:srgbClr val="0000FF"/>
                </a:solidFill>
              </a:rPr>
              <a:t>@mikelove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Dept. Biostatistics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Dept. Genetics </a:t>
            </a:r>
            <a:br>
              <a:rPr lang="en" sz="1800"/>
            </a:br>
            <a:r>
              <a:rPr lang="en" sz="1800"/>
              <a:t>UNC-Chapel Hill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bit.ly/scMultiModalAssess</a:t>
            </a:r>
            <a:r>
              <a:rPr lang="en" sz="1800"/>
              <a:t>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June 18,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Strict pre-processing required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311700" y="1152475"/>
            <a:ext cx="4674600" cy="19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Consider, n=300 x p=1000 data matrices:</a:t>
            </a:r>
            <a:br>
              <a:rPr lang="en"/>
            </a:br>
            <a:br>
              <a:rPr lang="en"/>
            </a:br>
            <a:r>
              <a:rPr lang="en" sz="1400">
                <a:solidFill>
                  <a:srgbClr val="000000"/>
                </a:solidFill>
              </a:rPr>
              <a:t>X</a:t>
            </a:r>
            <a:r>
              <a:rPr baseline="-25000" lang="en" sz="1400">
                <a:solidFill>
                  <a:srgbClr val="000000"/>
                </a:solidFill>
              </a:rPr>
              <a:t>1 </a:t>
            </a:r>
            <a:r>
              <a:rPr lang="en" sz="1400">
                <a:solidFill>
                  <a:srgbClr val="000000"/>
                </a:solidFill>
              </a:rPr>
              <a:t>= </a:t>
            </a:r>
            <a:r>
              <a:rPr lang="en" sz="1400">
                <a:solidFill>
                  <a:srgbClr val="000000"/>
                </a:solidFill>
              </a:rPr>
              <a:t>ε</a:t>
            </a:r>
            <a:r>
              <a:rPr baseline="-25000" lang="en" sz="1400">
                <a:solidFill>
                  <a:srgbClr val="000000"/>
                </a:solidFill>
              </a:rPr>
              <a:t>1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>
                <a:solidFill>
                  <a:schemeClr val="dk1"/>
                </a:solidFill>
              </a:rPr>
              <a:t>X</a:t>
            </a:r>
            <a:r>
              <a:rPr baseline="-25000" lang="en" sz="1400">
                <a:solidFill>
                  <a:schemeClr val="dk1"/>
                </a:solidFill>
              </a:rPr>
              <a:t>2 </a:t>
            </a:r>
            <a:r>
              <a:rPr lang="en" sz="1400">
                <a:solidFill>
                  <a:schemeClr val="dk1"/>
                </a:solidFill>
              </a:rPr>
              <a:t>= ε</a:t>
            </a:r>
            <a:r>
              <a:rPr baseline="-25000" lang="en" sz="1400">
                <a:solidFill>
                  <a:schemeClr val="dk1"/>
                </a:solidFill>
              </a:rPr>
              <a:t>2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>
                <a:solidFill>
                  <a:schemeClr val="dk1"/>
                </a:solidFill>
              </a:rPr>
              <a:t>X</a:t>
            </a:r>
            <a:r>
              <a:rPr baseline="-25000" lang="en" sz="1400">
                <a:solidFill>
                  <a:schemeClr val="dk1"/>
                </a:solidFill>
              </a:rPr>
              <a:t>3 </a:t>
            </a:r>
            <a:r>
              <a:rPr lang="en" sz="1400">
                <a:solidFill>
                  <a:schemeClr val="dk1"/>
                </a:solidFill>
              </a:rPr>
              <a:t>= ε</a:t>
            </a:r>
            <a:r>
              <a:rPr baseline="-25000" lang="en" sz="1400">
                <a:solidFill>
                  <a:schemeClr val="dk1"/>
                </a:solidFill>
              </a:rPr>
              <a:t>3</a:t>
            </a:r>
            <a:r>
              <a:rPr lang="en" sz="1400">
                <a:solidFill>
                  <a:schemeClr val="dk1"/>
                </a:solidFill>
              </a:rPr>
              <a:t>, X</a:t>
            </a:r>
            <a:r>
              <a:rPr baseline="-25000" lang="en" sz="1400">
                <a:solidFill>
                  <a:schemeClr val="dk1"/>
                </a:solidFill>
              </a:rPr>
              <a:t>4 </a:t>
            </a:r>
            <a:r>
              <a:rPr lang="en" sz="1400">
                <a:solidFill>
                  <a:schemeClr val="dk1"/>
                </a:solidFill>
              </a:rPr>
              <a:t>= ε</a:t>
            </a:r>
            <a:r>
              <a:rPr baseline="-25000" lang="en" sz="1400">
                <a:solidFill>
                  <a:schemeClr val="dk1"/>
                </a:solidFill>
              </a:rPr>
              <a:t>4</a:t>
            </a:r>
            <a:endParaRPr baseline="-25000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X</a:t>
            </a:r>
            <a:r>
              <a:rPr baseline="-25000" lang="en" sz="1400">
                <a:solidFill>
                  <a:schemeClr val="dk1"/>
                </a:solidFill>
              </a:rPr>
              <a:t>1</a:t>
            </a:r>
            <a:r>
              <a:rPr lang="en" sz="1400">
                <a:solidFill>
                  <a:schemeClr val="dk1"/>
                </a:solidFill>
              </a:rPr>
              <a:t>[1, 1-3] ← 100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X</a:t>
            </a:r>
            <a:r>
              <a:rPr baseline="-25000" lang="en" sz="1400">
                <a:solidFill>
                  <a:schemeClr val="dk1"/>
                </a:solidFill>
              </a:rPr>
              <a:t>2</a:t>
            </a:r>
            <a:r>
              <a:rPr lang="en" sz="1400">
                <a:solidFill>
                  <a:schemeClr val="dk1"/>
                </a:solidFill>
              </a:rPr>
              <a:t>[1, 1-3] ← 100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700" y="1170125"/>
            <a:ext cx="3852900" cy="369779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949747" y="3055400"/>
            <a:ext cx="912125" cy="354375"/>
          </a:xfrm>
          <a:custGeom>
            <a:rect b="b" l="l" r="r" t="t"/>
            <a:pathLst>
              <a:path extrusionOk="0" h="14175" w="36485">
                <a:moveTo>
                  <a:pt x="36485" y="11858"/>
                </a:moveTo>
                <a:cubicBezTo>
                  <a:pt x="25046" y="17574"/>
                  <a:pt x="4040" y="12133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53" name="Google Shape;153;p22"/>
          <p:cNvSpPr txBox="1"/>
          <p:nvPr/>
        </p:nvSpPr>
        <p:spPr>
          <a:xfrm>
            <a:off x="1823675" y="3131225"/>
            <a:ext cx="3735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Spike in an outlier across 3 features,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out of 4 data matrices.</a:t>
            </a:r>
            <a:br>
              <a:rPr lang="en"/>
            </a:br>
            <a:r>
              <a:rPr lang="en"/>
              <a:t>Outlier is the s</a:t>
            </a:r>
            <a:r>
              <a:rPr lang="en"/>
              <a:t>ame sample (first one of 300)</a:t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78600" y="4018050"/>
            <a:ext cx="5480400" cy="1045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Again and again, we have seen that outliers and scaling/transformation can drive the solution… </a:t>
            </a:r>
            <a:br>
              <a:rPr lang="en" sz="1900"/>
            </a:br>
            <a:r>
              <a:rPr lang="en" sz="1900"/>
              <a:t>be careful and consider these details.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group and evaluate methods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152475"/>
            <a:ext cx="870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McCabe 2019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Certain methods, such as iCluster+ and Similarity Network Fusion (SNF) </a:t>
            </a:r>
            <a:br>
              <a:rPr lang="en" sz="1600"/>
            </a:br>
            <a:r>
              <a:rPr i="1" lang="en" sz="1600" u="sng"/>
              <a:t>classify</a:t>
            </a:r>
            <a:r>
              <a:rPr lang="en" sz="1600"/>
              <a:t> samples into groups [tumor subtypes].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Other methods determine which features or biological processes contribute to the </a:t>
            </a:r>
            <a:r>
              <a:rPr i="1" lang="en" sz="1600" u="sng"/>
              <a:t>common variation</a:t>
            </a:r>
            <a:r>
              <a:rPr lang="en" sz="1600"/>
              <a:t> across data types, as well as the magnitude of the relationships.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By multiplying the estimated weights by the observed values of each data type, </a:t>
            </a:r>
            <a:br>
              <a:rPr lang="en" sz="1600"/>
            </a:br>
            <a:r>
              <a:rPr lang="en" sz="1600"/>
              <a:t>we obtain </a:t>
            </a:r>
            <a:r>
              <a:rPr i="1" lang="en" sz="1600" u="sng"/>
              <a:t>contributions</a:t>
            </a:r>
            <a:r>
              <a:rPr lang="en" sz="1600"/>
              <a:t> for each sample and data type.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513" y="176175"/>
            <a:ext cx="6388176" cy="47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1467200" y="3327200"/>
            <a:ext cx="8454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(</a:t>
            </a:r>
            <a:r>
              <a:rPr i="1" lang="en" sz="1800"/>
              <a:t>X</a:t>
            </a:r>
            <a:r>
              <a:rPr baseline="-25000" i="1" lang="en" sz="1800"/>
              <a:t>2</a:t>
            </a:r>
            <a:r>
              <a:rPr i="1" lang="en" sz="1800"/>
              <a:t>w</a:t>
            </a:r>
            <a:r>
              <a:rPr baseline="-25000" i="1" lang="en" sz="1800"/>
              <a:t>2</a:t>
            </a:r>
            <a:r>
              <a:rPr lang="en" sz="1800"/>
              <a:t>)</a:t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5945925" y="4503350"/>
            <a:ext cx="1551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(</a:t>
            </a:r>
            <a:r>
              <a:rPr i="1" lang="en" sz="1800"/>
              <a:t>X</a:t>
            </a:r>
            <a:r>
              <a:rPr baseline="-25000" i="1" lang="en" sz="1800"/>
              <a:t>1</a:t>
            </a:r>
            <a:r>
              <a:rPr i="1" lang="en" sz="1800"/>
              <a:t>w</a:t>
            </a:r>
            <a:r>
              <a:rPr baseline="-25000" i="1" lang="en" sz="1800"/>
              <a:t>1</a:t>
            </a:r>
            <a:r>
              <a:rPr lang="en" sz="1800"/>
              <a:t>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PC-</a:t>
            </a:r>
            <a:r>
              <a:rPr lang="en" sz="2400"/>
              <a:t>CCA finds ⍴=0.77 across mRNA and miRNA (n=558)</a:t>
            </a:r>
            <a:endParaRPr sz="2400"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912" y="952325"/>
            <a:ext cx="2996175" cy="39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/>
          <p:nvPr/>
        </p:nvSpPr>
        <p:spPr>
          <a:xfrm>
            <a:off x="4735075" y="4363925"/>
            <a:ext cx="450000" cy="31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3025500" y="1968275"/>
            <a:ext cx="332400" cy="52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(also) noticed overfitting was possible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800" y="1359950"/>
            <a:ext cx="6440851" cy="35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2101800" y="1252350"/>
            <a:ext cx="52272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Null data: 100 samples, 5000 features, all N(0,1) data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912" y="952325"/>
            <a:ext cx="2996175" cy="39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PC-CCA finds ⍴=0.77 across mRNA and miRNA (n=558)</a:t>
            </a:r>
            <a:endParaRPr sz="2400"/>
          </a:p>
        </p:txBody>
      </p:sp>
      <p:sp>
        <p:nvSpPr>
          <p:cNvPr id="189" name="Google Shape;189;p27"/>
          <p:cNvSpPr txBox="1"/>
          <p:nvPr/>
        </p:nvSpPr>
        <p:spPr>
          <a:xfrm>
            <a:off x="2878750" y="2646950"/>
            <a:ext cx="3489000" cy="41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Assay #2</a:t>
            </a:r>
            <a:r>
              <a:rPr lang="en">
                <a:solidFill>
                  <a:srgbClr val="FF0000"/>
                </a:solidFill>
              </a:rPr>
              <a:t> had sample order permuted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4735075" y="4363925"/>
            <a:ext cx="450000" cy="31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3025500" y="1968275"/>
            <a:ext cx="332400" cy="52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in the contribution plot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311700" y="619075"/>
            <a:ext cx="85206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find a high correlation in the contribution plot (i.e. the objective)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what? Is this real? Will it generalize?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98" name="Google Shape;198;p28"/>
          <p:cNvGrpSpPr/>
          <p:nvPr/>
        </p:nvGrpSpPr>
        <p:grpSpPr>
          <a:xfrm>
            <a:off x="5741959" y="1467475"/>
            <a:ext cx="3346500" cy="1876700"/>
            <a:chOff x="5791025" y="1467475"/>
            <a:chExt cx="3346500" cy="1876700"/>
          </a:xfrm>
        </p:grpSpPr>
        <p:pic>
          <p:nvPicPr>
            <p:cNvPr id="199" name="Google Shape;199;p28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91025" y="1467475"/>
              <a:ext cx="3346488" cy="1091912"/>
            </a:xfrm>
            <a:prstGeom prst="rect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00" name="Google Shape;200;p28"/>
            <p:cNvSpPr txBox="1"/>
            <p:nvPr/>
          </p:nvSpPr>
          <p:spPr>
            <a:xfrm>
              <a:off x="5791025" y="2559375"/>
              <a:ext cx="33465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highlight>
                    <a:srgbClr val="FFFFFF"/>
                  </a:highlight>
                </a:rPr>
                <a:t>“The optimal regularization parameters are chosen by </a:t>
              </a:r>
              <a:r>
                <a:rPr i="1" lang="en">
                  <a:solidFill>
                    <a:schemeClr val="dk2"/>
                  </a:solidFill>
                  <a:highlight>
                    <a:srgbClr val="FFFFFF"/>
                  </a:highlight>
                </a:rPr>
                <a:t>cross-validation</a:t>
              </a:r>
              <a:r>
                <a:rPr lang="en">
                  <a:solidFill>
                    <a:schemeClr val="dk2"/>
                  </a:solidFill>
                  <a:highlight>
                    <a:srgbClr val="FFFFFF"/>
                  </a:highlight>
                </a:rPr>
                <a:t>.”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01" name="Google Shape;201;p28"/>
          <p:cNvGrpSpPr/>
          <p:nvPr/>
        </p:nvGrpSpPr>
        <p:grpSpPr>
          <a:xfrm>
            <a:off x="48325" y="1467475"/>
            <a:ext cx="3046303" cy="2583850"/>
            <a:chOff x="48325" y="1467475"/>
            <a:chExt cx="3046303" cy="2583850"/>
          </a:xfrm>
        </p:grpSpPr>
        <p:sp>
          <p:nvSpPr>
            <p:cNvPr id="202" name="Google Shape;202;p28"/>
            <p:cNvSpPr txBox="1"/>
            <p:nvPr/>
          </p:nvSpPr>
          <p:spPr>
            <a:xfrm>
              <a:off x="48325" y="2606225"/>
              <a:ext cx="3046200" cy="14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</a:rPr>
                <a:t>“We evaluated the performance of SCCA using the </a:t>
              </a:r>
              <a:r>
                <a:rPr i="1" lang="en">
                  <a:solidFill>
                    <a:schemeClr val="dk2"/>
                  </a:solidFill>
                </a:rPr>
                <a:t>leave-one-out cross-validation</a:t>
              </a:r>
              <a:r>
                <a:rPr lang="en">
                  <a:solidFill>
                    <a:schemeClr val="dk2"/>
                  </a:solidFill>
                </a:rPr>
                <a:t> (LOOCV) analysis, treating a pedigree as one unit.”</a:t>
              </a:r>
              <a:endParaRPr>
                <a:solidFill>
                  <a:schemeClr val="dk2"/>
                </a:solidFill>
              </a:endParaRPr>
            </a:p>
          </p:txBody>
        </p:sp>
        <p:pic>
          <p:nvPicPr>
            <p:cNvPr id="203" name="Google Shape;203;p28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4525" y="1467475"/>
              <a:ext cx="2970103" cy="1091900"/>
            </a:xfrm>
            <a:prstGeom prst="rect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204" name="Google Shape;204;p28"/>
          <p:cNvGrpSpPr/>
          <p:nvPr/>
        </p:nvGrpSpPr>
        <p:grpSpPr>
          <a:xfrm>
            <a:off x="1909775" y="1467487"/>
            <a:ext cx="5157250" cy="3192387"/>
            <a:chOff x="1909775" y="1467487"/>
            <a:chExt cx="5157250" cy="3192387"/>
          </a:xfrm>
        </p:grpSpPr>
        <p:grpSp>
          <p:nvGrpSpPr>
            <p:cNvPr id="205" name="Google Shape;205;p28"/>
            <p:cNvGrpSpPr/>
            <p:nvPr/>
          </p:nvGrpSpPr>
          <p:grpSpPr>
            <a:xfrm>
              <a:off x="1909775" y="1467487"/>
              <a:ext cx="5157250" cy="3192387"/>
              <a:chOff x="1909775" y="1467487"/>
              <a:chExt cx="5157250" cy="3192387"/>
            </a:xfrm>
          </p:grpSpPr>
          <p:pic>
            <p:nvPicPr>
              <p:cNvPr id="206" name="Google Shape;206;p28">
                <a:hlinkClick r:id="rId7"/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197018" y="1467487"/>
                <a:ext cx="2448675" cy="2045413"/>
              </a:xfrm>
              <a:prstGeom prst="rect">
                <a:avLst/>
              </a:prstGeom>
              <a:noFill/>
              <a:ln cap="flat" cmpd="sng" w="9525">
                <a:solidFill>
                  <a:srgbClr val="4A86E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207" name="Google Shape;207;p28"/>
              <p:cNvGrpSpPr/>
              <p:nvPr/>
            </p:nvGrpSpPr>
            <p:grpSpPr>
              <a:xfrm>
                <a:off x="1909775" y="3696325"/>
                <a:ext cx="5157250" cy="963550"/>
                <a:chOff x="1909775" y="3696325"/>
                <a:chExt cx="5157250" cy="963550"/>
              </a:xfrm>
            </p:grpSpPr>
            <p:pic>
              <p:nvPicPr>
                <p:cNvPr id="208" name="Google Shape;208;p28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3087" r="4199" t="72226"/>
                <a:stretch/>
              </p:blipFill>
              <p:spPr>
                <a:xfrm>
                  <a:off x="1918575" y="3699600"/>
                  <a:ext cx="5148450" cy="960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9" name="Google Shape;209;p28"/>
                <p:cNvSpPr/>
                <p:nvPr/>
              </p:nvSpPr>
              <p:spPr>
                <a:xfrm>
                  <a:off x="1909775" y="3696325"/>
                  <a:ext cx="387300" cy="1671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10" name="Google Shape;210;p28"/>
            <p:cNvSpPr txBox="1"/>
            <p:nvPr/>
          </p:nvSpPr>
          <p:spPr>
            <a:xfrm>
              <a:off x="2122346" y="3557544"/>
              <a:ext cx="6513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“</a:t>
              </a:r>
              <a:endParaRPr/>
            </a:p>
          </p:txBody>
        </p:sp>
        <p:sp>
          <p:nvSpPr>
            <p:cNvPr id="211" name="Google Shape;211;p28"/>
            <p:cNvSpPr txBox="1"/>
            <p:nvPr/>
          </p:nvSpPr>
          <p:spPr>
            <a:xfrm>
              <a:off x="6408725" y="4030000"/>
              <a:ext cx="325500" cy="4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.</a:t>
              </a:r>
              <a:r>
                <a:rPr lang="en"/>
                <a:t>”</a:t>
              </a:r>
              <a:endParaRPr/>
            </a:p>
          </p:txBody>
        </p:sp>
      </p:grpSp>
      <p:sp>
        <p:nvSpPr>
          <p:cNvPr id="212" name="Google Shape;212;p28"/>
          <p:cNvSpPr/>
          <p:nvPr/>
        </p:nvSpPr>
        <p:spPr>
          <a:xfrm>
            <a:off x="78600" y="4491150"/>
            <a:ext cx="38136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Just a few examples here, I’ve started compiling a more systematic literature in Gdocs… 1993 seems the first leave-one-out CV application for CCA.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b="34925" l="0" r="0" t="0"/>
          <a:stretch/>
        </p:blipFill>
        <p:spPr>
          <a:xfrm>
            <a:off x="2255525" y="1419050"/>
            <a:ext cx="5298124" cy="23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chemometrics: Svante Wold (1978)</a:t>
            </a:r>
            <a:endParaRPr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104375" y="1076275"/>
            <a:ext cx="88629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Cross-Validatory Estimation of the Number of Components in Factor and Principal Components Models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grpSp>
        <p:nvGrpSpPr>
          <p:cNvPr id="220" name="Google Shape;220;p29"/>
          <p:cNvGrpSpPr/>
          <p:nvPr/>
        </p:nvGrpSpPr>
        <p:grpSpPr>
          <a:xfrm>
            <a:off x="2167325" y="3826900"/>
            <a:ext cx="5386350" cy="1254875"/>
            <a:chOff x="2167325" y="3826900"/>
            <a:chExt cx="5386350" cy="1254875"/>
          </a:xfrm>
        </p:grpSpPr>
        <p:pic>
          <p:nvPicPr>
            <p:cNvPr id="221" name="Google Shape;221;p29"/>
            <p:cNvPicPr preferRelativeResize="0"/>
            <p:nvPr/>
          </p:nvPicPr>
          <p:blipFill rotWithShape="1">
            <a:blip r:embed="rId3">
              <a:alphaModFix/>
            </a:blip>
            <a:srcRect b="0" l="0" r="0" t="65739"/>
            <a:stretch/>
          </p:blipFill>
          <p:spPr>
            <a:xfrm>
              <a:off x="2255525" y="3826900"/>
              <a:ext cx="5298124" cy="125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9"/>
            <p:cNvSpPr/>
            <p:nvPr/>
          </p:nvSpPr>
          <p:spPr>
            <a:xfrm>
              <a:off x="7389275" y="4408878"/>
              <a:ext cx="164400" cy="617100"/>
            </a:xfrm>
            <a:prstGeom prst="rightBrace">
              <a:avLst>
                <a:gd fmla="val 44855" name="adj1"/>
                <a:gd fmla="val 50000" name="adj2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/>
                <a:t>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 flipH="1">
              <a:off x="2167325" y="4408878"/>
              <a:ext cx="164400" cy="617100"/>
            </a:xfrm>
            <a:prstGeom prst="rightBrace">
              <a:avLst>
                <a:gd fmla="val 44855" name="adj1"/>
                <a:gd fmla="val 50000" name="adj2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25" y="726650"/>
            <a:ext cx="8453988" cy="42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>
            <p:ph type="title"/>
          </p:nvPr>
        </p:nvSpPr>
        <p:spPr>
          <a:xfrm>
            <a:off x="311700" y="67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methods using a CV framework</a:t>
            </a:r>
            <a:endParaRPr/>
          </a:p>
        </p:txBody>
      </p:sp>
      <p:cxnSp>
        <p:nvCxnSpPr>
          <p:cNvPr id="230" name="Google Shape;230;p30"/>
          <p:cNvCxnSpPr>
            <a:stCxn id="231" idx="0"/>
          </p:cNvCxnSpPr>
          <p:nvPr/>
        </p:nvCxnSpPr>
        <p:spPr>
          <a:xfrm rot="10800000">
            <a:off x="3211850" y="3312900"/>
            <a:ext cx="258900" cy="71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1" name="Google Shape;231;p30"/>
          <p:cNvSpPr txBox="1"/>
          <p:nvPr/>
        </p:nvSpPr>
        <p:spPr>
          <a:xfrm>
            <a:off x="2369600" y="4031700"/>
            <a:ext cx="2202300" cy="95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more methods that we should have considered… </a:t>
            </a:r>
            <a:br>
              <a:rPr lang="en"/>
            </a:br>
            <a:r>
              <a:rPr lang="en"/>
              <a:t>e.g. COI/CIA, PLS, GFA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PC-</a:t>
            </a:r>
            <a:r>
              <a:rPr lang="en" sz="2400"/>
              <a:t>CCA, overfitting on permuted data</a:t>
            </a:r>
            <a:endParaRPr sz="2400"/>
          </a:p>
        </p:txBody>
      </p:sp>
      <p:pic>
        <p:nvPicPr>
          <p:cNvPr id="237" name="Google Shape;2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863" y="1170125"/>
            <a:ext cx="5548265" cy="382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31"/>
          <p:cNvGrpSpPr/>
          <p:nvPr/>
        </p:nvGrpSpPr>
        <p:grpSpPr>
          <a:xfrm>
            <a:off x="3821300" y="4024725"/>
            <a:ext cx="3164700" cy="421200"/>
            <a:chOff x="3821300" y="4024725"/>
            <a:chExt cx="3164700" cy="421200"/>
          </a:xfrm>
        </p:grpSpPr>
        <p:sp>
          <p:nvSpPr>
            <p:cNvPr id="239" name="Google Shape;239;p31"/>
            <p:cNvSpPr/>
            <p:nvPr/>
          </p:nvSpPr>
          <p:spPr>
            <a:xfrm>
              <a:off x="3821300" y="4024725"/>
              <a:ext cx="573900" cy="421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6412100" y="4024725"/>
              <a:ext cx="573900" cy="421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1" name="Google Shape;241;p31"/>
            <p:cNvCxnSpPr/>
            <p:nvPr/>
          </p:nvCxnSpPr>
          <p:spPr>
            <a:xfrm>
              <a:off x="4525980" y="4254807"/>
              <a:ext cx="1426800" cy="72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 lab is interested in unsupervised multi-modal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variation over samples from 2 or more assays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(Gave this talk three times now, it is rare that bio/genetics people are aware of these)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Mostly we run </a:t>
            </a:r>
            <a:r>
              <a:rPr lang="en" u="sng"/>
              <a:t>existing methods</a:t>
            </a:r>
            <a:r>
              <a:rPr lang="en"/>
              <a:t> like Sparse mCCA, MOFA, 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Datasets: Pickrell (n = ~60), UNC Crohn’s data (n= ~100), </a:t>
            </a:r>
            <a:br>
              <a:rPr lang="en"/>
            </a:br>
            <a:r>
              <a:rPr lang="en"/>
              <a:t>TCGA breast cancer (n = ~500), MESA/TopMed (n &gt; 1,000).</a:t>
            </a:r>
            <a:br>
              <a:rPr lang="en"/>
            </a:br>
            <a:r>
              <a:rPr lang="en"/>
              <a:t>And single cell; SMART-seq, scNMT-seq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Typically: mRNA, chromatin accessibility, </a:t>
            </a:r>
            <a:br>
              <a:rPr lang="en"/>
            </a:br>
            <a:r>
              <a:rPr lang="en"/>
              <a:t>(methylation, miRNA, somatic CNV, proteomics)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First,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2019 evaluation</a:t>
            </a:r>
            <a:r>
              <a:rPr lang="en"/>
              <a:t> of existing methods on bulk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Second, looking at MOFA+ on SNARE-seq and scNMT-seq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311700" y="15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Other methods</a:t>
            </a:r>
            <a:r>
              <a:rPr lang="en" sz="2400"/>
              <a:t> not overfitting as much on permuted</a:t>
            </a:r>
            <a:endParaRPr sz="2400"/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062" y="790850"/>
            <a:ext cx="3451877" cy="41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1189275" y="1852725"/>
            <a:ext cx="1845600" cy="2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PC-CCA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mCCA</a:t>
            </a: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3998100" y="4274448"/>
            <a:ext cx="714900" cy="32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5545350" y="4274448"/>
            <a:ext cx="714900" cy="32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3845700" y="2521848"/>
            <a:ext cx="714900" cy="32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5469150" y="2521848"/>
            <a:ext cx="714900" cy="32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311700" y="-12175"/>
            <a:ext cx="87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a large TCGA-BC dataset (n=558) - RNA, miRNA, CNV</a:t>
            </a:r>
            <a:endParaRPr sz="2400"/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000" y="564982"/>
            <a:ext cx="4166000" cy="17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000" y="2162678"/>
            <a:ext cx="4104701" cy="15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9000" y="3498477"/>
            <a:ext cx="4104700" cy="16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>
            <a:off x="558875" y="1251500"/>
            <a:ext cx="18456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mCCA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AJIVE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MOFA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4381802" y="577675"/>
            <a:ext cx="2592300" cy="45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type="title"/>
          </p:nvPr>
        </p:nvSpPr>
        <p:spPr>
          <a:xfrm>
            <a:off x="311700" y="-12175"/>
            <a:ext cx="87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On a large TCGA-BC dataset (n=558) - RNA, miRNA, CNV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000" y="564982"/>
            <a:ext cx="4166000" cy="17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000" y="2162678"/>
            <a:ext cx="4104701" cy="15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9000" y="3498477"/>
            <a:ext cx="4104700" cy="16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558875" y="1251500"/>
            <a:ext cx="18456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Sparse mCCA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AJIVE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MOFA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first factor represent here</a:t>
            </a:r>
            <a:endParaRPr/>
          </a:p>
        </p:txBody>
      </p:sp>
      <p:grpSp>
        <p:nvGrpSpPr>
          <p:cNvPr id="277" name="Google Shape;277;p35"/>
          <p:cNvGrpSpPr/>
          <p:nvPr/>
        </p:nvGrpSpPr>
        <p:grpSpPr>
          <a:xfrm>
            <a:off x="1851501" y="972042"/>
            <a:ext cx="5440987" cy="3893808"/>
            <a:chOff x="1698839" y="987692"/>
            <a:chExt cx="5440987" cy="3893808"/>
          </a:xfrm>
        </p:grpSpPr>
        <p:pic>
          <p:nvPicPr>
            <p:cNvPr id="278" name="Google Shape;278;p35"/>
            <p:cNvPicPr preferRelativeResize="0"/>
            <p:nvPr/>
          </p:nvPicPr>
          <p:blipFill rotWithShape="1">
            <a:blip r:embed="rId3">
              <a:alphaModFix/>
            </a:blip>
            <a:srcRect b="0" l="0" r="754" t="1136"/>
            <a:stretch/>
          </p:blipFill>
          <p:spPr>
            <a:xfrm>
              <a:off x="1882550" y="1103850"/>
              <a:ext cx="5257276" cy="3777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35"/>
            <p:cNvSpPr/>
            <p:nvPr/>
          </p:nvSpPr>
          <p:spPr>
            <a:xfrm>
              <a:off x="3977025" y="1103850"/>
              <a:ext cx="1260300" cy="219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5"/>
            <p:cNvSpPr txBox="1"/>
            <p:nvPr/>
          </p:nvSpPr>
          <p:spPr>
            <a:xfrm>
              <a:off x="1698839" y="987692"/>
              <a:ext cx="51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Multi-omics bulk assessment</a:t>
            </a:r>
            <a:endParaRPr/>
          </a:p>
        </p:txBody>
      </p:sp>
      <p:pic>
        <p:nvPicPr>
          <p:cNvPr id="286" name="Google Shape;286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688" y="1246325"/>
            <a:ext cx="5472622" cy="3820975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559" y="1589335"/>
            <a:ext cx="769750" cy="7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Dealing with multiple solutions, identifiability</a:t>
            </a:r>
            <a:endParaRPr/>
          </a:p>
        </p:txBody>
      </p:sp>
      <p:pic>
        <p:nvPicPr>
          <p:cNvPr id="293" name="Google Shape;293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00" y="1450173"/>
            <a:ext cx="7649874" cy="20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/>
        </p:nvSpPr>
        <p:spPr>
          <a:xfrm>
            <a:off x="2106800" y="3821300"/>
            <a:ext cx="4802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Argelaguet 2019</a:t>
            </a:r>
            <a:r>
              <a:rPr lang="en"/>
              <a:t> - “Single cell multi-omics profiling reveals a hierarchical epigenetic landscape during mammalian germ layer specificatio</a:t>
            </a:r>
            <a:r>
              <a:rPr lang="en"/>
              <a:t>n”</a:t>
            </a:r>
            <a:endParaRPr/>
          </a:p>
        </p:txBody>
      </p:sp>
      <p:cxnSp>
        <p:nvCxnSpPr>
          <p:cNvPr id="295" name="Google Shape;295;p37"/>
          <p:cNvCxnSpPr/>
          <p:nvPr/>
        </p:nvCxnSpPr>
        <p:spPr>
          <a:xfrm>
            <a:off x="2208500" y="2440975"/>
            <a:ext cx="5499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7"/>
          <p:cNvCxnSpPr/>
          <p:nvPr/>
        </p:nvCxnSpPr>
        <p:spPr>
          <a:xfrm>
            <a:off x="4634960" y="2920300"/>
            <a:ext cx="37704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starts vs. CV</a:t>
            </a:r>
            <a:endParaRPr/>
          </a:p>
        </p:txBody>
      </p:sp>
      <p:sp>
        <p:nvSpPr>
          <p:cNvPr id="302" name="Google Shape;30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Running with multiple starts is a good check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we also like cross-validation: assess the objective (e.g. correlation, or likelihood) of trained model on held-out samples/cells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Still: need to match or perform "registration" across runs or folds, because the factor label changes across runs or folds. </a:t>
            </a:r>
            <a:br>
              <a:rPr lang="en"/>
            </a:br>
            <a:r>
              <a:rPr lang="en"/>
              <a:t>E.g. CCA, </a:t>
            </a:r>
            <a:r>
              <a:rPr lang="en" u="sng">
                <a:solidFill>
                  <a:schemeClr val="hlink"/>
                </a:solidFill>
                <a:hlinkClick r:id="rId3"/>
              </a:rPr>
              <a:t>STATIS</a:t>
            </a:r>
            <a:r>
              <a:rPr lang="en"/>
              <a:t>, "</a:t>
            </a:r>
            <a:r>
              <a:rPr lang="en" u="sng">
                <a:solidFill>
                  <a:schemeClr val="hlink"/>
                </a:solidFill>
                <a:hlinkClick r:id="rId4"/>
              </a:rPr>
              <a:t>BNO</a:t>
            </a:r>
            <a:r>
              <a:rPr lang="en"/>
              <a:t>"</a:t>
            </a:r>
            <a:r>
              <a:rPr lang="en"/>
              <a:t> (as Susan Holmes just discussed for PCA)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cell CV analyses</a:t>
            </a:r>
            <a:endParaRPr/>
          </a:p>
        </p:txBody>
      </p:sp>
      <p:sp>
        <p:nvSpPr>
          <p:cNvPr id="308" name="Google Shape;308;p39"/>
          <p:cNvSpPr txBox="1"/>
          <p:nvPr>
            <p:ph idx="1" type="body"/>
          </p:nvPr>
        </p:nvSpPr>
        <p:spPr>
          <a:xfrm>
            <a:off x="311700" y="1152475"/>
            <a:ext cx="84681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SNARE-seq and scNMT-seq data, from MOFA+ vignettes</a:t>
            </a:r>
            <a:endParaRPr/>
          </a:p>
        </p:txBody>
      </p:sp>
      <p:pic>
        <p:nvPicPr>
          <p:cNvPr id="309" name="Google Shape;3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2150"/>
            <a:ext cx="3280034" cy="33213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0" name="Google Shape;31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0600" y="1822150"/>
            <a:ext cx="3374350" cy="3321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1" name="Google Shape;31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4344" y="2465925"/>
            <a:ext cx="4539656" cy="26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2900" y="3850687"/>
            <a:ext cx="3456700" cy="114041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2700000" dist="1428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>
            <p:ph type="title"/>
          </p:nvPr>
        </p:nvSpPr>
        <p:spPr>
          <a:xfrm>
            <a:off x="3603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 in held out data (expect strong)</a:t>
            </a:r>
            <a:endParaRPr/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288" y="676525"/>
            <a:ext cx="5252675" cy="446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 txBox="1"/>
          <p:nvPr/>
        </p:nvSpPr>
        <p:spPr>
          <a:xfrm>
            <a:off x="194450" y="1163600"/>
            <a:ext cx="1654500" cy="1444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 call these “comparison plots”: CV contributions over the contributions from the full data, for scRNA-seq.</a:t>
            </a:r>
            <a:endParaRPr sz="1200"/>
          </a:p>
        </p:txBody>
      </p:sp>
      <p:pic>
        <p:nvPicPr>
          <p:cNvPr id="320" name="Google Shape;32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825" y="3809825"/>
            <a:ext cx="769750" cy="7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/>
          <p:nvPr/>
        </p:nvSpPr>
        <p:spPr>
          <a:xfrm>
            <a:off x="0" y="4570800"/>
            <a:ext cx="233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Single cell CV analyses </a:t>
            </a:r>
            <a:r>
              <a:rPr lang="en"/>
              <a:t>from Wancen Mu (UNC)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get this consistency requires factor matching</a:t>
            </a:r>
            <a:endParaRPr/>
          </a:p>
        </p:txBody>
      </p:sp>
      <p:pic>
        <p:nvPicPr>
          <p:cNvPr id="327" name="Google Shape;3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5884"/>
            <a:ext cx="4618450" cy="392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450" y="1294878"/>
            <a:ext cx="4525551" cy="38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 txBox="1"/>
          <p:nvPr/>
        </p:nvSpPr>
        <p:spPr>
          <a:xfrm>
            <a:off x="184750" y="1294875"/>
            <a:ext cx="20709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</a:t>
            </a:r>
            <a:r>
              <a:rPr lang="en" sz="3600"/>
              <a:t>RNA</a:t>
            </a:r>
            <a:endParaRPr sz="3600"/>
          </a:p>
        </p:txBody>
      </p:sp>
      <p:sp>
        <p:nvSpPr>
          <p:cNvPr id="330" name="Google Shape;330;p41"/>
          <p:cNvSpPr txBox="1"/>
          <p:nvPr/>
        </p:nvSpPr>
        <p:spPr>
          <a:xfrm>
            <a:off x="4936150" y="1294875"/>
            <a:ext cx="20709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scATAC</a:t>
            </a:r>
            <a:endParaRPr sz="3600"/>
          </a:p>
        </p:txBody>
      </p:sp>
      <p:grpSp>
        <p:nvGrpSpPr>
          <p:cNvPr id="331" name="Google Shape;331;p41"/>
          <p:cNvGrpSpPr/>
          <p:nvPr/>
        </p:nvGrpSpPr>
        <p:grpSpPr>
          <a:xfrm>
            <a:off x="2191050" y="2422626"/>
            <a:ext cx="1863625" cy="2040249"/>
            <a:chOff x="2191050" y="2422626"/>
            <a:chExt cx="1863625" cy="2040249"/>
          </a:xfrm>
        </p:grpSpPr>
        <p:pic>
          <p:nvPicPr>
            <p:cNvPr id="332" name="Google Shape;332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97401" y="2422626"/>
              <a:ext cx="1847400" cy="18474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333" name="Google Shape;333;p41"/>
            <p:cNvCxnSpPr/>
            <p:nvPr/>
          </p:nvCxnSpPr>
          <p:spPr>
            <a:xfrm flipH="1" rot="10800000">
              <a:off x="3403075" y="4268550"/>
              <a:ext cx="651600" cy="17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41"/>
            <p:cNvCxnSpPr/>
            <p:nvPr/>
          </p:nvCxnSpPr>
          <p:spPr>
            <a:xfrm rot="10800000">
              <a:off x="2191050" y="4278675"/>
              <a:ext cx="570300" cy="18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5" name="Google Shape;335;p41"/>
          <p:cNvSpPr txBox="1"/>
          <p:nvPr/>
        </p:nvSpPr>
        <p:spPr>
          <a:xfrm>
            <a:off x="184750" y="2422625"/>
            <a:ext cx="18636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 matching across folds is less trivial in this case</a:t>
            </a:r>
            <a:endParaRPr/>
          </a:p>
        </p:txBody>
      </p:sp>
      <p:grpSp>
        <p:nvGrpSpPr>
          <p:cNvPr id="336" name="Google Shape;336;p41"/>
          <p:cNvGrpSpPr/>
          <p:nvPr/>
        </p:nvGrpSpPr>
        <p:grpSpPr>
          <a:xfrm>
            <a:off x="6180175" y="3828175"/>
            <a:ext cx="2354175" cy="945625"/>
            <a:chOff x="6180175" y="3828175"/>
            <a:chExt cx="2354175" cy="945625"/>
          </a:xfrm>
        </p:grpSpPr>
        <p:sp>
          <p:nvSpPr>
            <p:cNvPr id="337" name="Google Shape;337;p41"/>
            <p:cNvSpPr txBox="1"/>
            <p:nvPr/>
          </p:nvSpPr>
          <p:spPr>
            <a:xfrm>
              <a:off x="7007050" y="3828175"/>
              <a:ext cx="1527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Not always orthogonal</a:t>
              </a:r>
              <a:endParaRPr/>
            </a:p>
          </p:txBody>
        </p:sp>
        <p:cxnSp>
          <p:nvCxnSpPr>
            <p:cNvPr id="338" name="Google Shape;338;p41"/>
            <p:cNvCxnSpPr/>
            <p:nvPr/>
          </p:nvCxnSpPr>
          <p:spPr>
            <a:xfrm flipH="1">
              <a:off x="6180175" y="4050500"/>
              <a:ext cx="884100" cy="723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Canonical correlation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CCA review in the beginning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Witten and Tibshirani 2009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Compare to PCA: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25" y="1697551"/>
            <a:ext cx="8589150" cy="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425" y="3325925"/>
            <a:ext cx="3178875" cy="7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“Contribution plots”: scATAC (25 topics) ~ scRNA</a:t>
            </a:r>
            <a:endParaRPr/>
          </a:p>
        </p:txBody>
      </p:sp>
      <p:pic>
        <p:nvPicPr>
          <p:cNvPr id="344" name="Google Shape;3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2525"/>
            <a:ext cx="4493052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950" y="1322507"/>
            <a:ext cx="4493049" cy="382099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/>
        </p:nvSpPr>
        <p:spPr>
          <a:xfrm>
            <a:off x="8025" y="791775"/>
            <a:ext cx="41952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Full dataset</a:t>
            </a:r>
            <a:endParaRPr sz="1800"/>
          </a:p>
        </p:txBody>
      </p:sp>
      <p:sp>
        <p:nvSpPr>
          <p:cNvPr id="347" name="Google Shape;347;p42"/>
          <p:cNvSpPr txBox="1"/>
          <p:nvPr/>
        </p:nvSpPr>
        <p:spPr>
          <a:xfrm>
            <a:off x="4650950" y="791775"/>
            <a:ext cx="41952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Cross-validated</a:t>
            </a:r>
            <a:endParaRPr sz="1800"/>
          </a:p>
        </p:txBody>
      </p:sp>
      <p:sp>
        <p:nvSpPr>
          <p:cNvPr id="348" name="Google Shape;348;p42"/>
          <p:cNvSpPr txBox="1"/>
          <p:nvPr/>
        </p:nvSpPr>
        <p:spPr>
          <a:xfrm>
            <a:off x="208950" y="1465350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</a:t>
            </a:r>
            <a:endParaRPr/>
          </a:p>
        </p:txBody>
      </p:sp>
      <p:sp>
        <p:nvSpPr>
          <p:cNvPr id="349" name="Google Shape;349;p42"/>
          <p:cNvSpPr txBox="1"/>
          <p:nvPr/>
        </p:nvSpPr>
        <p:spPr>
          <a:xfrm>
            <a:off x="2499125" y="1465350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</a:t>
            </a:r>
            <a:endParaRPr/>
          </a:p>
        </p:txBody>
      </p:sp>
      <p:sp>
        <p:nvSpPr>
          <p:cNvPr id="350" name="Google Shape;350;p42"/>
          <p:cNvSpPr txBox="1"/>
          <p:nvPr/>
        </p:nvSpPr>
        <p:spPr>
          <a:xfrm>
            <a:off x="208950" y="3393875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</a:t>
            </a:r>
            <a:endParaRPr/>
          </a:p>
        </p:txBody>
      </p:sp>
      <p:sp>
        <p:nvSpPr>
          <p:cNvPr id="351" name="Google Shape;351;p42"/>
          <p:cNvSpPr txBox="1"/>
          <p:nvPr/>
        </p:nvSpPr>
        <p:spPr>
          <a:xfrm>
            <a:off x="2466975" y="3393875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</a:t>
            </a:r>
            <a:endParaRPr/>
          </a:p>
        </p:txBody>
      </p:sp>
      <p:sp>
        <p:nvSpPr>
          <p:cNvPr id="352" name="Google Shape;352;p42"/>
          <p:cNvSpPr txBox="1"/>
          <p:nvPr/>
        </p:nvSpPr>
        <p:spPr>
          <a:xfrm>
            <a:off x="4902100" y="1465350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</a:t>
            </a:r>
            <a:endParaRPr/>
          </a:p>
        </p:txBody>
      </p:sp>
      <p:sp>
        <p:nvSpPr>
          <p:cNvPr id="353" name="Google Shape;353;p42"/>
          <p:cNvSpPr txBox="1"/>
          <p:nvPr/>
        </p:nvSpPr>
        <p:spPr>
          <a:xfrm>
            <a:off x="7116075" y="1465350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</a:t>
            </a:r>
            <a:endParaRPr/>
          </a:p>
        </p:txBody>
      </p:sp>
      <p:sp>
        <p:nvSpPr>
          <p:cNvPr id="354" name="Google Shape;354;p42"/>
          <p:cNvSpPr txBox="1"/>
          <p:nvPr/>
        </p:nvSpPr>
        <p:spPr>
          <a:xfrm>
            <a:off x="4825900" y="3393875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</a:t>
            </a:r>
            <a:endParaRPr/>
          </a:p>
        </p:txBody>
      </p:sp>
      <p:sp>
        <p:nvSpPr>
          <p:cNvPr id="355" name="Google Shape;355;p42"/>
          <p:cNvSpPr txBox="1"/>
          <p:nvPr/>
        </p:nvSpPr>
        <p:spPr>
          <a:xfrm>
            <a:off x="7083925" y="3393875"/>
            <a:ext cx="67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</a:t>
            </a:r>
            <a:endParaRPr/>
          </a:p>
        </p:txBody>
      </p:sp>
      <p:grpSp>
        <p:nvGrpSpPr>
          <p:cNvPr id="356" name="Google Shape;356;p42"/>
          <p:cNvGrpSpPr/>
          <p:nvPr/>
        </p:nvGrpSpPr>
        <p:grpSpPr>
          <a:xfrm>
            <a:off x="3399400" y="2186100"/>
            <a:ext cx="1502850" cy="1767375"/>
            <a:chOff x="3399400" y="2186100"/>
            <a:chExt cx="1502850" cy="1767375"/>
          </a:xfrm>
        </p:grpSpPr>
        <p:grpSp>
          <p:nvGrpSpPr>
            <p:cNvPr id="357" name="Google Shape;357;p42"/>
            <p:cNvGrpSpPr/>
            <p:nvPr/>
          </p:nvGrpSpPr>
          <p:grpSpPr>
            <a:xfrm>
              <a:off x="3399425" y="2186100"/>
              <a:ext cx="1502825" cy="1463625"/>
              <a:chOff x="3399425" y="2186100"/>
              <a:chExt cx="1502825" cy="1463625"/>
            </a:xfrm>
          </p:grpSpPr>
          <p:sp>
            <p:nvSpPr>
              <p:cNvPr id="358" name="Google Shape;358;p42"/>
              <p:cNvSpPr txBox="1"/>
              <p:nvPr/>
            </p:nvSpPr>
            <p:spPr>
              <a:xfrm>
                <a:off x="3431050" y="2675925"/>
                <a:ext cx="1471200" cy="973800"/>
              </a:xfrm>
              <a:prstGeom prst="rect">
                <a:avLst/>
              </a:prstGeom>
              <a:solidFill>
                <a:srgbClr val="FFF2CC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Discreteness from scATAC despite LDA dim. reduction</a:t>
                </a:r>
                <a:endParaRPr/>
              </a:p>
            </p:txBody>
          </p:sp>
          <p:cxnSp>
            <p:nvCxnSpPr>
              <p:cNvPr id="359" name="Google Shape;359;p42"/>
              <p:cNvCxnSpPr/>
              <p:nvPr/>
            </p:nvCxnSpPr>
            <p:spPr>
              <a:xfrm rot="10800000">
                <a:off x="3399425" y="2186100"/>
                <a:ext cx="128700" cy="482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360" name="Google Shape;360;p42"/>
            <p:cNvCxnSpPr/>
            <p:nvPr/>
          </p:nvCxnSpPr>
          <p:spPr>
            <a:xfrm flipH="1">
              <a:off x="3399400" y="3649275"/>
              <a:ext cx="246900" cy="304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325" y="41000"/>
            <a:ext cx="5695800" cy="51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3"/>
          <p:cNvSpPr txBox="1"/>
          <p:nvPr>
            <p:ph type="title"/>
          </p:nvPr>
        </p:nvSpPr>
        <p:spPr>
          <a:xfrm>
            <a:off x="311700" y="445025"/>
            <a:ext cx="5423700" cy="11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scNMT-seq </a:t>
            </a:r>
            <a:br>
              <a:rPr lang="en"/>
            </a:br>
            <a:r>
              <a:rPr lang="en" sz="2400"/>
              <a:t>Comparison plot correlations</a:t>
            </a:r>
            <a:endParaRPr sz="2400"/>
          </a:p>
        </p:txBody>
      </p:sp>
      <p:sp>
        <p:nvSpPr>
          <p:cNvPr id="367" name="Google Shape;367;p43"/>
          <p:cNvSpPr txBox="1"/>
          <p:nvPr/>
        </p:nvSpPr>
        <p:spPr>
          <a:xfrm>
            <a:off x="134925" y="4369800"/>
            <a:ext cx="176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scRNA</a:t>
            </a:r>
            <a:endParaRPr sz="2400"/>
          </a:p>
        </p:txBody>
      </p:sp>
      <p:sp>
        <p:nvSpPr>
          <p:cNvPr id="368" name="Google Shape;368;p43"/>
          <p:cNvSpPr txBox="1"/>
          <p:nvPr/>
        </p:nvSpPr>
        <p:spPr>
          <a:xfrm>
            <a:off x="134925" y="2384650"/>
            <a:ext cx="17625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there are some cross-factor correlations</a:t>
            </a:r>
            <a:endParaRPr/>
          </a:p>
        </p:txBody>
      </p:sp>
      <p:cxnSp>
        <p:nvCxnSpPr>
          <p:cNvPr id="369" name="Google Shape;369;p43"/>
          <p:cNvCxnSpPr/>
          <p:nvPr/>
        </p:nvCxnSpPr>
        <p:spPr>
          <a:xfrm>
            <a:off x="1209725" y="3028650"/>
            <a:ext cx="461400" cy="18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/>
          <p:nvPr>
            <p:ph type="title"/>
          </p:nvPr>
        </p:nvSpPr>
        <p:spPr>
          <a:xfrm>
            <a:off x="311700" y="4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 again strong for scRNA for all 5 factors</a:t>
            </a:r>
            <a:endParaRPr/>
          </a:p>
        </p:txBody>
      </p:sp>
      <p:pic>
        <p:nvPicPr>
          <p:cNvPr id="375" name="Google Shape;3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050" y="580775"/>
            <a:ext cx="6371748" cy="456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4"/>
          <p:cNvSpPr txBox="1"/>
          <p:nvPr/>
        </p:nvSpPr>
        <p:spPr>
          <a:xfrm>
            <a:off x="194450" y="1163600"/>
            <a:ext cx="1654500" cy="1444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 call these “comparison plots”: CV contributions over the contributions from the full data, for scRNA-seq.</a:t>
            </a: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Here, promoter ATAC mostly consistent</a:t>
            </a:r>
            <a:endParaRPr/>
          </a:p>
        </p:txBody>
      </p:sp>
      <p:pic>
        <p:nvPicPr>
          <p:cNvPr id="382" name="Google Shape;3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538" y="572700"/>
            <a:ext cx="6432982" cy="457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45"/>
          <p:cNvCxnSpPr/>
          <p:nvPr/>
        </p:nvCxnSpPr>
        <p:spPr>
          <a:xfrm>
            <a:off x="1331575" y="3281050"/>
            <a:ext cx="948600" cy="33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45"/>
          <p:cNvCxnSpPr/>
          <p:nvPr/>
        </p:nvCxnSpPr>
        <p:spPr>
          <a:xfrm rot="10800000">
            <a:off x="5126025" y="4238275"/>
            <a:ext cx="661500" cy="51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5" name="Google Shape;385;p45"/>
          <p:cNvSpPr txBox="1"/>
          <p:nvPr/>
        </p:nvSpPr>
        <p:spPr>
          <a:xfrm>
            <a:off x="374225" y="2832550"/>
            <a:ext cx="14688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as consistent</a:t>
            </a:r>
            <a:endParaRPr/>
          </a:p>
        </p:txBody>
      </p:sp>
      <p:sp>
        <p:nvSpPr>
          <p:cNvPr id="386" name="Google Shape;386;p45"/>
          <p:cNvSpPr txBox="1"/>
          <p:nvPr/>
        </p:nvSpPr>
        <p:spPr>
          <a:xfrm>
            <a:off x="5822350" y="4588625"/>
            <a:ext cx="98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fold </a:t>
            </a:r>
            <a:br>
              <a:rPr lang="en"/>
            </a:br>
            <a:r>
              <a:rPr lang="en"/>
              <a:t>gets 0’s</a:t>
            </a:r>
            <a:endParaRPr/>
          </a:p>
        </p:txBody>
      </p:sp>
      <p:grpSp>
        <p:nvGrpSpPr>
          <p:cNvPr id="387" name="Google Shape;387;p45"/>
          <p:cNvGrpSpPr/>
          <p:nvPr/>
        </p:nvGrpSpPr>
        <p:grpSpPr>
          <a:xfrm>
            <a:off x="6944746" y="1999400"/>
            <a:ext cx="2199250" cy="3144021"/>
            <a:chOff x="6944746" y="1999400"/>
            <a:chExt cx="2199250" cy="3144021"/>
          </a:xfrm>
        </p:grpSpPr>
        <p:pic>
          <p:nvPicPr>
            <p:cNvPr id="388" name="Google Shape;388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44746" y="2832546"/>
              <a:ext cx="2199250" cy="23108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89" name="Google Shape;389;p45"/>
            <p:cNvSpPr txBox="1"/>
            <p:nvPr/>
          </p:nvSpPr>
          <p:spPr>
            <a:xfrm>
              <a:off x="7719600" y="1999400"/>
              <a:ext cx="1383900" cy="11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Factor #5 in enhancer methyl.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075" y="1322525"/>
            <a:ext cx="8010929" cy="382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46"/>
          <p:cNvGrpSpPr/>
          <p:nvPr/>
        </p:nvGrpSpPr>
        <p:grpSpPr>
          <a:xfrm>
            <a:off x="0" y="0"/>
            <a:ext cx="7832750" cy="2436850"/>
            <a:chOff x="0" y="0"/>
            <a:chExt cx="7832750" cy="2436850"/>
          </a:xfrm>
        </p:grpSpPr>
        <p:pic>
          <p:nvPicPr>
            <p:cNvPr id="396" name="Google Shape;396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5317550" cy="22928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7" name="Google Shape;397;p46"/>
            <p:cNvCxnSpPr/>
            <p:nvPr/>
          </p:nvCxnSpPr>
          <p:spPr>
            <a:xfrm rot="10800000">
              <a:off x="2103450" y="2067075"/>
              <a:ext cx="1931100" cy="308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398" name="Google Shape;398;p46"/>
            <p:cNvCxnSpPr/>
            <p:nvPr/>
          </p:nvCxnSpPr>
          <p:spPr>
            <a:xfrm rot="10800000">
              <a:off x="4644950" y="2018350"/>
              <a:ext cx="3187800" cy="418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sp>
        <p:nvSpPr>
          <p:cNvPr id="399" name="Google Shape;399;p46"/>
          <p:cNvSpPr txBox="1"/>
          <p:nvPr/>
        </p:nvSpPr>
        <p:spPr>
          <a:xfrm>
            <a:off x="7490400" y="152400"/>
            <a:ext cx="16536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Factor 1</a:t>
            </a:r>
            <a:endParaRPr sz="2800"/>
          </a:p>
        </p:txBody>
      </p:sp>
      <p:grpSp>
        <p:nvGrpSpPr>
          <p:cNvPr id="400" name="Google Shape;400;p46"/>
          <p:cNvGrpSpPr/>
          <p:nvPr/>
        </p:nvGrpSpPr>
        <p:grpSpPr>
          <a:xfrm>
            <a:off x="0" y="0"/>
            <a:ext cx="7832750" cy="3039150"/>
            <a:chOff x="0" y="0"/>
            <a:chExt cx="7832750" cy="3039150"/>
          </a:xfrm>
        </p:grpSpPr>
        <p:pic>
          <p:nvPicPr>
            <p:cNvPr id="401" name="Google Shape;401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0"/>
              <a:ext cx="5296850" cy="22373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2" name="Google Shape;402;p46"/>
            <p:cNvCxnSpPr/>
            <p:nvPr/>
          </p:nvCxnSpPr>
          <p:spPr>
            <a:xfrm rot="10800000">
              <a:off x="4620650" y="2030550"/>
              <a:ext cx="321210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403" name="Google Shape;403;p46"/>
            <p:cNvCxnSpPr/>
            <p:nvPr/>
          </p:nvCxnSpPr>
          <p:spPr>
            <a:xfrm rot="10800000">
              <a:off x="2055025" y="2030525"/>
              <a:ext cx="1969800" cy="997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0" y="646075"/>
            <a:ext cx="4344074" cy="36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725" y="646075"/>
            <a:ext cx="4344074" cy="364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7"/>
          <p:cNvSpPr txBox="1"/>
          <p:nvPr/>
        </p:nvSpPr>
        <p:spPr>
          <a:xfrm>
            <a:off x="-10962" y="449900"/>
            <a:ext cx="16536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Factor 2</a:t>
            </a:r>
            <a:endParaRPr sz="2800"/>
          </a:p>
        </p:txBody>
      </p:sp>
      <p:sp>
        <p:nvSpPr>
          <p:cNvPr id="411" name="Google Shape;411;p47"/>
          <p:cNvSpPr txBox="1"/>
          <p:nvPr/>
        </p:nvSpPr>
        <p:spPr>
          <a:xfrm>
            <a:off x="4484163" y="449900"/>
            <a:ext cx="16536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Factor 4</a:t>
            </a:r>
            <a:endParaRPr sz="2800"/>
          </a:p>
        </p:txBody>
      </p:sp>
      <p:sp>
        <p:nvSpPr>
          <p:cNvPr id="412" name="Google Shape;412;p47"/>
          <p:cNvSpPr txBox="1"/>
          <p:nvPr/>
        </p:nvSpPr>
        <p:spPr>
          <a:xfrm>
            <a:off x="-10962" y="2466843"/>
            <a:ext cx="16536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Factor 3</a:t>
            </a:r>
            <a:endParaRPr sz="2800"/>
          </a:p>
        </p:txBody>
      </p:sp>
      <p:sp>
        <p:nvSpPr>
          <p:cNvPr id="413" name="Google Shape;413;p47"/>
          <p:cNvSpPr txBox="1"/>
          <p:nvPr/>
        </p:nvSpPr>
        <p:spPr>
          <a:xfrm>
            <a:off x="4484163" y="2466843"/>
            <a:ext cx="16536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Factor 5</a:t>
            </a:r>
            <a:endParaRPr sz="2800"/>
          </a:p>
        </p:txBody>
      </p:sp>
      <p:cxnSp>
        <p:nvCxnSpPr>
          <p:cNvPr id="414" name="Google Shape;414;p47"/>
          <p:cNvCxnSpPr/>
          <p:nvPr/>
        </p:nvCxnSpPr>
        <p:spPr>
          <a:xfrm>
            <a:off x="1504675" y="1763675"/>
            <a:ext cx="185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5" name="Google Shape;415;p47"/>
          <p:cNvCxnSpPr/>
          <p:nvPr/>
        </p:nvCxnSpPr>
        <p:spPr>
          <a:xfrm>
            <a:off x="1438900" y="3691772"/>
            <a:ext cx="191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47"/>
          <p:cNvCxnSpPr/>
          <p:nvPr/>
        </p:nvCxnSpPr>
        <p:spPr>
          <a:xfrm>
            <a:off x="5673325" y="3675325"/>
            <a:ext cx="188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so far</a:t>
            </a:r>
            <a:endParaRPr/>
          </a:p>
        </p:txBody>
      </p:sp>
      <p:sp>
        <p:nvSpPr>
          <p:cNvPr id="422" name="Google Shape;422;p48"/>
          <p:cNvSpPr txBox="1"/>
          <p:nvPr>
            <p:ph idx="1" type="body"/>
          </p:nvPr>
        </p:nvSpPr>
        <p:spPr>
          <a:xfrm>
            <a:off x="119900" y="1152475"/>
            <a:ext cx="8781900" cy="33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our hands, Sparse mCCA and MOFA(+) don’t overfit too much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Multi-modal data provide a big search space, lots of opportunity to overfit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like to see correlations / likelihoods in held-out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Correlations with linear projections easy and fairly fast to evaluate with CV, </a:t>
            </a:r>
            <a:br>
              <a:rPr lang="en"/>
            </a:br>
            <a:r>
              <a:rPr lang="en"/>
              <a:t>non-linear perhaps more difficult using this framework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plenty of samples and cells, except some lower factors may be driven by pairs of modalities that may be too sparse for this type of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Automation of matching may be an interesting problem </a:t>
            </a:r>
            <a:br>
              <a:rPr lang="en"/>
            </a:br>
            <a:r>
              <a:rPr lang="en"/>
              <a:t>(e.g. run basic CCA on top of the latent factor matrices)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/>
          <p:nvPr>
            <p:ph idx="1" type="body"/>
          </p:nvPr>
        </p:nvSpPr>
        <p:spPr>
          <a:xfrm>
            <a:off x="311700" y="1152475"/>
            <a:ext cx="726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Sean McCabe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Danyu Lin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Wancen Mu</a:t>
            </a:r>
            <a:endParaRPr b="1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Min-Zhi Jiang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Laura Raffield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Yun Li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Funding: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work of SDM was supported by National Institutes of Health grant [T32 CA106209-12]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work of DYL was supported by </a:t>
            </a:r>
            <a:r>
              <a:rPr lang="en" sz="1200"/>
              <a:t>NIH grants</a:t>
            </a:r>
            <a:r>
              <a:rPr lang="en" sz="1200"/>
              <a:t> [P01 CA142538, R01 HG009974]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work of MIL was supported by </a:t>
            </a:r>
            <a:r>
              <a:rPr lang="en" sz="1200"/>
              <a:t>NIH grants</a:t>
            </a:r>
            <a:r>
              <a:rPr lang="en" sz="1200"/>
              <a:t> [R01 HG009125, P01 CA142538, P30 ES010126]</a:t>
            </a:r>
            <a:endParaRPr/>
          </a:p>
        </p:txBody>
      </p:sp>
      <p:sp>
        <p:nvSpPr>
          <p:cNvPr id="428" name="Google Shape;428;p49"/>
          <p:cNvSpPr txBox="1"/>
          <p:nvPr/>
        </p:nvSpPr>
        <p:spPr>
          <a:xfrm>
            <a:off x="2397844" y="1372275"/>
            <a:ext cx="17166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Bulk assessment</a:t>
            </a:r>
            <a:endParaRPr sz="1100"/>
          </a:p>
        </p:txBody>
      </p:sp>
      <p:sp>
        <p:nvSpPr>
          <p:cNvPr id="429" name="Google Shape;42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	</a:t>
            </a:r>
            <a:endParaRPr/>
          </a:p>
        </p:txBody>
      </p:sp>
      <p:pic>
        <p:nvPicPr>
          <p:cNvPr id="430" name="Google Shape;43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7125" y="1121550"/>
            <a:ext cx="769750" cy="7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125" y="1891300"/>
            <a:ext cx="769750" cy="76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49"/>
          <p:cNvCxnSpPr/>
          <p:nvPr/>
        </p:nvCxnSpPr>
        <p:spPr>
          <a:xfrm>
            <a:off x="2485775" y="1400950"/>
            <a:ext cx="159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Google Shape;433;p49"/>
          <p:cNvCxnSpPr/>
          <p:nvPr/>
        </p:nvCxnSpPr>
        <p:spPr>
          <a:xfrm>
            <a:off x="2163425" y="2038500"/>
            <a:ext cx="19914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Google Shape;434;p49"/>
          <p:cNvSpPr/>
          <p:nvPr/>
        </p:nvSpPr>
        <p:spPr>
          <a:xfrm>
            <a:off x="2318425" y="2224750"/>
            <a:ext cx="250800" cy="845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9"/>
          <p:cNvSpPr/>
          <p:nvPr/>
        </p:nvSpPr>
        <p:spPr>
          <a:xfrm>
            <a:off x="2242225" y="1238125"/>
            <a:ext cx="217500" cy="600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9"/>
          <p:cNvSpPr txBox="1"/>
          <p:nvPr/>
        </p:nvSpPr>
        <p:spPr>
          <a:xfrm>
            <a:off x="2358798" y="1778672"/>
            <a:ext cx="17925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SC assessment</a:t>
            </a:r>
            <a:endParaRPr sz="1100"/>
          </a:p>
        </p:txBody>
      </p:sp>
      <p:sp>
        <p:nvSpPr>
          <p:cNvPr id="437" name="Google Shape;437;p49"/>
          <p:cNvSpPr txBox="1"/>
          <p:nvPr/>
        </p:nvSpPr>
        <p:spPr>
          <a:xfrm>
            <a:off x="2538974" y="2467650"/>
            <a:ext cx="1572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MESA / TopMed</a:t>
            </a:r>
            <a:endParaRPr sz="1100"/>
          </a:p>
        </p:txBody>
      </p:sp>
      <p:sp>
        <p:nvSpPr>
          <p:cNvPr id="438" name="Google Shape;438;p49"/>
          <p:cNvSpPr txBox="1"/>
          <p:nvPr/>
        </p:nvSpPr>
        <p:spPr>
          <a:xfrm>
            <a:off x="5234625" y="1468350"/>
            <a:ext cx="3661200" cy="998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Multi-omics methods list: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github.com/mikelove/awesome-multi-omics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multi-modal methods interesting for multi-omics</a:t>
            </a:r>
            <a:endParaRPr/>
          </a:p>
        </p:txBody>
      </p:sp>
      <p:grpSp>
        <p:nvGrpSpPr>
          <p:cNvPr id="75" name="Google Shape;75;p16"/>
          <p:cNvGrpSpPr/>
          <p:nvPr/>
        </p:nvGrpSpPr>
        <p:grpSpPr>
          <a:xfrm>
            <a:off x="496100" y="1738900"/>
            <a:ext cx="3901020" cy="3402675"/>
            <a:chOff x="496100" y="1738900"/>
            <a:chExt cx="3901020" cy="3402675"/>
          </a:xfrm>
        </p:grpSpPr>
        <p:grpSp>
          <p:nvGrpSpPr>
            <p:cNvPr id="76" name="Google Shape;76;p16"/>
            <p:cNvGrpSpPr/>
            <p:nvPr/>
          </p:nvGrpSpPr>
          <p:grpSpPr>
            <a:xfrm>
              <a:off x="496100" y="1738900"/>
              <a:ext cx="3901020" cy="3402675"/>
              <a:chOff x="496100" y="1738900"/>
              <a:chExt cx="3901020" cy="3402675"/>
            </a:xfrm>
          </p:grpSpPr>
          <p:pic>
            <p:nvPicPr>
              <p:cNvPr id="77" name="Google Shape;77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6100" y="1738900"/>
                <a:ext cx="3901020" cy="28299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Google Shape;78;p16"/>
              <p:cNvSpPr txBox="1"/>
              <p:nvPr/>
            </p:nvSpPr>
            <p:spPr>
              <a:xfrm>
                <a:off x="613200" y="4568875"/>
                <a:ext cx="34413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sz="1000" u="sng">
                    <a:solidFill>
                      <a:schemeClr val="hlink"/>
                    </a:solidFill>
                    <a:hlinkClick r:id="rId4"/>
                  </a:rPr>
                  <a:t>Leek &amp; Storey, “Capturing Heterogeneity in Gene Expression Studies by Surrogate Variable Analysis” 2007</a:t>
                </a:r>
                <a:endParaRPr sz="1000"/>
              </a:p>
            </p:txBody>
          </p:sp>
        </p:grpSp>
        <p:sp>
          <p:nvSpPr>
            <p:cNvPr id="79" name="Google Shape;79;p16"/>
            <p:cNvSpPr txBox="1"/>
            <p:nvPr/>
          </p:nvSpPr>
          <p:spPr>
            <a:xfrm>
              <a:off x="2938700" y="1783600"/>
              <a:ext cx="559500" cy="6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FF00"/>
                  </a:solidFill>
                </a:rPr>
                <a:t>✔</a:t>
              </a:r>
              <a:endParaRPr sz="2400">
                <a:solidFill>
                  <a:srgbClr val="00FF00"/>
                </a:solidFill>
              </a:endParaRPr>
            </a:p>
          </p:txBody>
        </p:sp>
        <p:sp>
          <p:nvSpPr>
            <p:cNvPr id="80" name="Google Shape;80;p16"/>
            <p:cNvSpPr txBox="1"/>
            <p:nvPr/>
          </p:nvSpPr>
          <p:spPr>
            <a:xfrm>
              <a:off x="2938550" y="3258200"/>
              <a:ext cx="559500" cy="6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0000"/>
                  </a:solidFill>
                </a:rPr>
                <a:t>✘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oogle Shape;81;p16"/>
          <p:cNvGrpSpPr/>
          <p:nvPr/>
        </p:nvGrpSpPr>
        <p:grpSpPr>
          <a:xfrm>
            <a:off x="5014443" y="1641975"/>
            <a:ext cx="4018731" cy="3229751"/>
            <a:chOff x="5014443" y="1641975"/>
            <a:chExt cx="4018731" cy="3229751"/>
          </a:xfrm>
        </p:grpSpPr>
        <p:grpSp>
          <p:nvGrpSpPr>
            <p:cNvPr id="82" name="Google Shape;82;p16"/>
            <p:cNvGrpSpPr/>
            <p:nvPr/>
          </p:nvGrpSpPr>
          <p:grpSpPr>
            <a:xfrm>
              <a:off x="5014443" y="1641975"/>
              <a:ext cx="4018731" cy="3229751"/>
              <a:chOff x="5014443" y="1641975"/>
              <a:chExt cx="4018731" cy="3229751"/>
            </a:xfrm>
          </p:grpSpPr>
          <p:grpSp>
            <p:nvGrpSpPr>
              <p:cNvPr id="83" name="Google Shape;83;p16"/>
              <p:cNvGrpSpPr/>
              <p:nvPr/>
            </p:nvGrpSpPr>
            <p:grpSpPr>
              <a:xfrm>
                <a:off x="5014443" y="1641975"/>
                <a:ext cx="3477832" cy="3229751"/>
                <a:chOff x="5014443" y="1641975"/>
                <a:chExt cx="3477832" cy="3229751"/>
              </a:xfrm>
            </p:grpSpPr>
            <p:pic>
              <p:nvPicPr>
                <p:cNvPr id="84" name="Google Shape;84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4481" l="1911" r="48822" t="15640"/>
                <a:stretch/>
              </p:blipFill>
              <p:spPr>
                <a:xfrm>
                  <a:off x="5335725" y="2251400"/>
                  <a:ext cx="1042676" cy="12264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5" name="Google Shape;85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4481" l="1911" r="48822" t="15640"/>
                <a:stretch/>
              </p:blipFill>
              <p:spPr>
                <a:xfrm>
                  <a:off x="7007375" y="2251400"/>
                  <a:ext cx="1042676" cy="12264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" name="Google Shape;86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4481" l="1911" r="48822" t="15640"/>
                <a:stretch/>
              </p:blipFill>
              <p:spPr>
                <a:xfrm>
                  <a:off x="5335725" y="3645325"/>
                  <a:ext cx="1042676" cy="12264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7" name="Google Shape;87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4481" l="1911" r="48822" t="15640"/>
                <a:stretch/>
              </p:blipFill>
              <p:spPr>
                <a:xfrm>
                  <a:off x="7007375" y="3645325"/>
                  <a:ext cx="1042676" cy="12264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8" name="Google Shape;88;p16"/>
                <p:cNvSpPr txBox="1"/>
                <p:nvPr/>
              </p:nvSpPr>
              <p:spPr>
                <a:xfrm rot="-5400000">
                  <a:off x="4548625" y="2509250"/>
                  <a:ext cx="11898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genes</a:t>
                  </a:r>
                  <a:endParaRPr/>
                </a:p>
              </p:txBody>
            </p:sp>
            <p:sp>
              <p:nvSpPr>
                <p:cNvPr id="89" name="Google Shape;89;p16"/>
                <p:cNvSpPr txBox="1"/>
                <p:nvPr/>
              </p:nvSpPr>
              <p:spPr>
                <a:xfrm rot="-5400000">
                  <a:off x="6233139" y="2509250"/>
                  <a:ext cx="11898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proteins</a:t>
                  </a:r>
                  <a:endParaRPr/>
                </a:p>
              </p:txBody>
            </p:sp>
            <p:sp>
              <p:nvSpPr>
                <p:cNvPr id="90" name="Google Shape;90;p16"/>
                <p:cNvSpPr txBox="1"/>
                <p:nvPr/>
              </p:nvSpPr>
              <p:spPr>
                <a:xfrm rot="-5400000">
                  <a:off x="4546293" y="3923425"/>
                  <a:ext cx="11898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methyl</a:t>
                  </a:r>
                  <a:endParaRPr/>
                </a:p>
              </p:txBody>
            </p:sp>
            <p:sp>
              <p:nvSpPr>
                <p:cNvPr id="91" name="Google Shape;91;p16"/>
                <p:cNvSpPr txBox="1"/>
                <p:nvPr/>
              </p:nvSpPr>
              <p:spPr>
                <a:xfrm rot="-5400000">
                  <a:off x="6226361" y="3999625"/>
                  <a:ext cx="1189800" cy="25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chromatin</a:t>
                  </a:r>
                  <a:endParaRPr/>
                </a:p>
              </p:txBody>
            </p:sp>
            <p:sp>
              <p:nvSpPr>
                <p:cNvPr id="92" name="Google Shape;92;p16"/>
                <p:cNvSpPr/>
                <p:nvPr/>
              </p:nvSpPr>
              <p:spPr>
                <a:xfrm>
                  <a:off x="5598100" y="2702250"/>
                  <a:ext cx="640475" cy="1447925"/>
                </a:xfrm>
                <a:custGeom>
                  <a:rect b="b" l="l" r="r" t="t"/>
                  <a:pathLst>
                    <a:path extrusionOk="0" h="57917" w="25619">
                      <a:moveTo>
                        <a:pt x="1347" y="0"/>
                      </a:moveTo>
                      <a:cubicBezTo>
                        <a:pt x="5388" y="5332"/>
                        <a:pt x="25816" y="22336"/>
                        <a:pt x="25591" y="31989"/>
                      </a:cubicBezTo>
                      <a:cubicBezTo>
                        <a:pt x="25367" y="41642"/>
                        <a:pt x="4265" y="53596"/>
                        <a:pt x="0" y="57917"/>
                      </a:cubicBezTo>
                    </a:path>
                  </a:pathLst>
                </a:cu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triangle"/>
                  <a:tailEnd len="med" w="med" type="triangl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sp>
            <p:sp>
              <p:nvSpPr>
                <p:cNvPr id="93" name="Google Shape;93;p16"/>
                <p:cNvSpPr/>
                <p:nvPr/>
              </p:nvSpPr>
              <p:spPr>
                <a:xfrm>
                  <a:off x="7277700" y="2702250"/>
                  <a:ext cx="640475" cy="1447925"/>
                </a:xfrm>
                <a:custGeom>
                  <a:rect b="b" l="l" r="r" t="t"/>
                  <a:pathLst>
                    <a:path extrusionOk="0" h="57917" w="25619">
                      <a:moveTo>
                        <a:pt x="1347" y="0"/>
                      </a:moveTo>
                      <a:cubicBezTo>
                        <a:pt x="5388" y="5332"/>
                        <a:pt x="25816" y="22336"/>
                        <a:pt x="25591" y="31989"/>
                      </a:cubicBezTo>
                      <a:cubicBezTo>
                        <a:pt x="25367" y="41642"/>
                        <a:pt x="4265" y="53596"/>
                        <a:pt x="0" y="57917"/>
                      </a:cubicBezTo>
                    </a:path>
                  </a:pathLst>
                </a:cu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triangle"/>
                  <a:tailEnd len="med" w="med" type="triangl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sp>
            <p:sp>
              <p:nvSpPr>
                <p:cNvPr id="94" name="Google Shape;94;p16"/>
                <p:cNvSpPr/>
                <p:nvPr/>
              </p:nvSpPr>
              <p:spPr>
                <a:xfrm>
                  <a:off x="5833800" y="3703649"/>
                  <a:ext cx="1372150" cy="412825"/>
                </a:xfrm>
                <a:custGeom>
                  <a:rect b="b" l="l" r="r" t="t"/>
                  <a:pathLst>
                    <a:path extrusionOk="0" h="16513" w="54886">
                      <a:moveTo>
                        <a:pt x="0" y="16513"/>
                      </a:moveTo>
                      <a:cubicBezTo>
                        <a:pt x="5500" y="13763"/>
                        <a:pt x="23851" y="126"/>
                        <a:pt x="32999" y="14"/>
                      </a:cubicBezTo>
                      <a:cubicBezTo>
                        <a:pt x="42147" y="-98"/>
                        <a:pt x="51238" y="13202"/>
                        <a:pt x="54886" y="15840"/>
                      </a:cubicBezTo>
                    </a:path>
                  </a:pathLst>
                </a:cu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triangle"/>
                  <a:tailEnd len="med" w="med" type="triangl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sp>
            <p:sp>
              <p:nvSpPr>
                <p:cNvPr id="95" name="Google Shape;95;p16"/>
                <p:cNvSpPr/>
                <p:nvPr/>
              </p:nvSpPr>
              <p:spPr>
                <a:xfrm>
                  <a:off x="5833800" y="2251399"/>
                  <a:ext cx="1372150" cy="412825"/>
                </a:xfrm>
                <a:custGeom>
                  <a:rect b="b" l="l" r="r" t="t"/>
                  <a:pathLst>
                    <a:path extrusionOk="0" h="16513" w="54886">
                      <a:moveTo>
                        <a:pt x="0" y="16513"/>
                      </a:moveTo>
                      <a:cubicBezTo>
                        <a:pt x="5500" y="13763"/>
                        <a:pt x="23851" y="126"/>
                        <a:pt x="32999" y="14"/>
                      </a:cubicBezTo>
                      <a:cubicBezTo>
                        <a:pt x="42147" y="-98"/>
                        <a:pt x="51238" y="13202"/>
                        <a:pt x="54886" y="15840"/>
                      </a:cubicBezTo>
                    </a:path>
                  </a:pathLst>
                </a:cu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triangle"/>
                  <a:tailEnd len="med" w="med" type="triangle"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</p:sp>
            <p:sp>
              <p:nvSpPr>
                <p:cNvPr id="96" name="Google Shape;96;p16"/>
                <p:cNvSpPr txBox="1"/>
                <p:nvPr/>
              </p:nvSpPr>
              <p:spPr>
                <a:xfrm>
                  <a:off x="5053075" y="1641975"/>
                  <a:ext cx="3439200" cy="6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Unwanted variation won’t be shared:</a:t>
                  </a:r>
                  <a:endParaRPr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Except for extraction, study phase, etc.</a:t>
                  </a:r>
                  <a:endParaRPr/>
                </a:p>
              </p:txBody>
            </p:sp>
          </p:grpSp>
          <p:sp>
            <p:nvSpPr>
              <p:cNvPr id="97" name="Google Shape;97;p16"/>
              <p:cNvSpPr/>
              <p:nvPr/>
            </p:nvSpPr>
            <p:spPr>
              <a:xfrm>
                <a:off x="7960374" y="3214076"/>
                <a:ext cx="1072800" cy="572700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Won’t be shared</a:t>
                </a:r>
                <a:endParaRPr/>
              </a:p>
            </p:txBody>
          </p:sp>
        </p:grpSp>
        <p:cxnSp>
          <p:nvCxnSpPr>
            <p:cNvPr id="98" name="Google Shape;98;p16"/>
            <p:cNvCxnSpPr/>
            <p:nvPr/>
          </p:nvCxnSpPr>
          <p:spPr>
            <a:xfrm flipH="1" rot="10800000">
              <a:off x="6218700" y="2927575"/>
              <a:ext cx="1104300" cy="8574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  <p:cxnSp>
          <p:nvCxnSpPr>
            <p:cNvPr id="99" name="Google Shape;99;p16"/>
            <p:cNvCxnSpPr/>
            <p:nvPr/>
          </p:nvCxnSpPr>
          <p:spPr>
            <a:xfrm>
              <a:off x="5906300" y="2782425"/>
              <a:ext cx="1336800" cy="11187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triangle"/>
              <a:tailEnd len="med" w="med" type="triangl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Modeled on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awesome-single-cell</a:t>
            </a:r>
            <a:r>
              <a:rPr lang="en"/>
              <a:t> repository...</a:t>
            </a:r>
            <a:endParaRPr/>
          </a:p>
        </p:txBody>
      </p:sp>
      <p:pic>
        <p:nvPicPr>
          <p:cNvPr id="105" name="Google Shape;105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125" y="1170125"/>
            <a:ext cx="4253939" cy="3820975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2500" y="1170125"/>
            <a:ext cx="3664315" cy="3820975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224050" y="4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</a:t>
            </a:r>
            <a:r>
              <a:rPr lang="en" u="sng">
                <a:solidFill>
                  <a:schemeClr val="hlink"/>
                </a:solidFill>
                <a:hlinkClick r:id="rId3"/>
              </a:rPr>
              <a:t>awesome-</a:t>
            </a:r>
            <a:r>
              <a:rPr lang="en" u="sng">
                <a:solidFill>
                  <a:schemeClr val="hlink"/>
                </a:solidFill>
                <a:hlinkClick r:id="rId4"/>
              </a:rPr>
              <a:t>multi-omics</a:t>
            </a:r>
            <a:r>
              <a:rPr lang="en"/>
              <a:t>, </a:t>
            </a:r>
            <a:r>
              <a:rPr lang="en"/>
              <a:t>contributions welcome!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438" y="712625"/>
            <a:ext cx="6274752" cy="36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>
            <a:hlinkClick r:id="rId6"/>
          </p:cNvPr>
          <p:cNvSpPr/>
          <p:nvPr/>
        </p:nvSpPr>
        <p:spPr>
          <a:xfrm>
            <a:off x="1307513" y="1938850"/>
            <a:ext cx="1147200" cy="351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" y="1834100"/>
            <a:ext cx="3436076" cy="330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3900" y="1834100"/>
            <a:ext cx="3794154" cy="330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3950" y="1834100"/>
            <a:ext cx="4015498" cy="330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9850" y="1834100"/>
            <a:ext cx="3794149" cy="329513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start?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542875"/>
            <a:ext cx="44031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useful review from 2016: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38" y="1039523"/>
            <a:ext cx="7185724" cy="2819025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19"/>
          <p:cNvSpPr txBox="1"/>
          <p:nvPr/>
        </p:nvSpPr>
        <p:spPr>
          <a:xfrm>
            <a:off x="318525" y="4010975"/>
            <a:ext cx="84585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Another review (a microbiome application):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Sankaran &amp; Holmes (2019)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https://doi.org/10.3389/fgene.2019.00627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152400"/>
            <a:ext cx="8520600" cy="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~2018: H</a:t>
            </a:r>
            <a:r>
              <a:rPr lang="en" sz="2400"/>
              <a:t>ow to evaluate all these multi-modal methods?</a:t>
            </a:r>
            <a:endParaRPr sz="2400"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250" y="603250"/>
            <a:ext cx="5466800" cy="438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We compared three methods… we should have used more</a:t>
            </a:r>
            <a:endParaRPr sz="2500"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542875"/>
            <a:ext cx="8520600" cy="11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 u="sng">
                <a:solidFill>
                  <a:schemeClr val="hlink"/>
                </a:solidFill>
                <a:hlinkClick r:id="rId3"/>
              </a:rPr>
              <a:t>Sparse mCCA</a:t>
            </a:r>
            <a:r>
              <a:rPr lang="en" sz="1400"/>
              <a:t> Witten and Tibshirani (2009)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Permutation-based penalty with objective:</a:t>
            </a:r>
            <a:endParaRPr sz="1400"/>
          </a:p>
        </p:txBody>
      </p:sp>
      <p:grpSp>
        <p:nvGrpSpPr>
          <p:cNvPr id="138" name="Google Shape;138;p21"/>
          <p:cNvGrpSpPr/>
          <p:nvPr/>
        </p:nvGrpSpPr>
        <p:grpSpPr>
          <a:xfrm>
            <a:off x="1945350" y="943150"/>
            <a:ext cx="6098856" cy="797625"/>
            <a:chOff x="1945350" y="1324150"/>
            <a:chExt cx="6098856" cy="797625"/>
          </a:xfrm>
        </p:grpSpPr>
        <p:pic>
          <p:nvPicPr>
            <p:cNvPr id="139" name="Google Shape;139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45350" y="1549075"/>
              <a:ext cx="5253300" cy="57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69631" y="1324150"/>
              <a:ext cx="1574575" cy="224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1"/>
            <p:cNvSpPr/>
            <p:nvPr/>
          </p:nvSpPr>
          <p:spPr>
            <a:xfrm>
              <a:off x="6142525" y="1427050"/>
              <a:ext cx="318000" cy="232675"/>
            </a:xfrm>
            <a:custGeom>
              <a:rect b="b" l="l" r="r" t="t"/>
              <a:pathLst>
                <a:path extrusionOk="0" h="9307" w="12720">
                  <a:moveTo>
                    <a:pt x="12720" y="0"/>
                  </a:moveTo>
                  <a:cubicBezTo>
                    <a:pt x="11014" y="207"/>
                    <a:pt x="4602" y="-310"/>
                    <a:pt x="2482" y="1241"/>
                  </a:cubicBezTo>
                  <a:cubicBezTo>
                    <a:pt x="362" y="2792"/>
                    <a:pt x="414" y="7963"/>
                    <a:pt x="0" y="9307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sp>
      </p:grpSp>
      <p:sp>
        <p:nvSpPr>
          <p:cNvPr id="142" name="Google Shape;142;p21"/>
          <p:cNvSpPr txBox="1"/>
          <p:nvPr/>
        </p:nvSpPr>
        <p:spPr>
          <a:xfrm>
            <a:off x="6006150" y="2961800"/>
            <a:ext cx="3051900" cy="37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* row basis = vector along samples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11700" y="1816975"/>
            <a:ext cx="8520600" cy="11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 u="sng">
                <a:solidFill>
                  <a:schemeClr val="hlink"/>
                </a:solidFill>
                <a:hlinkClick r:id="rId6"/>
              </a:rPr>
              <a:t>AJIVE</a:t>
            </a:r>
            <a:r>
              <a:rPr lang="en" sz="1400"/>
              <a:t> - </a:t>
            </a:r>
            <a:r>
              <a:rPr i="1" lang="en" sz="1400"/>
              <a:t>Angle-based Joint and Individual Variation Explained</a:t>
            </a:r>
            <a:r>
              <a:rPr lang="en" sz="1400"/>
              <a:t> - Feng et al (2018)</a:t>
            </a:r>
            <a:br>
              <a:rPr lang="en" sz="1400"/>
            </a:br>
            <a:r>
              <a:rPr lang="en" sz="1400"/>
              <a:t>(1) Truncated SVD of each matrix</a:t>
            </a:r>
            <a:br>
              <a:rPr lang="en" sz="1400"/>
            </a:br>
            <a:r>
              <a:rPr lang="en" sz="1400"/>
              <a:t>(2) SVD of the stacked row* basis matrices, with joint threshold defined by perturbation theory</a:t>
            </a:r>
            <a:br>
              <a:rPr lang="en" sz="1400"/>
            </a:br>
            <a:r>
              <a:rPr lang="en" sz="1400"/>
              <a:t>(3) “joint” and “individual” variation: projection of the joint row* space and orthogonal complements</a:t>
            </a:r>
            <a:endParaRPr b="1" sz="1400"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311700" y="326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 u="sng">
                <a:solidFill>
                  <a:schemeClr val="hlink"/>
                </a:solidFill>
                <a:hlinkClick r:id="rId7"/>
              </a:rPr>
              <a:t>MOFA</a:t>
            </a:r>
            <a:r>
              <a:rPr lang="en" sz="1400"/>
              <a:t> - </a:t>
            </a:r>
            <a:r>
              <a:rPr i="1" lang="en" sz="1400"/>
              <a:t>Multi-Omics Factor Analysis</a:t>
            </a:r>
            <a:r>
              <a:rPr lang="en" sz="1400"/>
              <a:t> - Argelaguet et al (2018)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</a:t>
            </a:r>
            <a:r>
              <a:rPr baseline="-25000" lang="en"/>
              <a:t>i</a:t>
            </a:r>
            <a:r>
              <a:rPr lang="en"/>
              <a:t> = Z B</a:t>
            </a:r>
            <a:r>
              <a:rPr baseline="-25000" lang="en"/>
              <a:t>i</a:t>
            </a:r>
            <a:r>
              <a:rPr lang="en"/>
              <a:t> + ε</a:t>
            </a:r>
            <a:r>
              <a:rPr baseline="-25000" lang="en"/>
              <a:t>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Z: a n x k matrix of latent factors (columns)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</a:t>
            </a:r>
            <a:r>
              <a:rPr baseline="-25000" lang="en"/>
              <a:t>i</a:t>
            </a:r>
            <a:r>
              <a:rPr lang="en"/>
              <a:t>: a k x p</a:t>
            </a:r>
            <a:r>
              <a:rPr baseline="-25000" lang="en"/>
              <a:t>i</a:t>
            </a:r>
            <a:r>
              <a:rPr lang="en"/>
              <a:t> matrix of weights (rows) mapping to the original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Form of ε</a:t>
            </a:r>
            <a:r>
              <a:rPr baseline="-25000" lang="en"/>
              <a:t>i</a:t>
            </a:r>
            <a:r>
              <a:rPr lang="en"/>
              <a:t> depends on data type. Missingness allowed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Matrix-, factor-, and feature-level sparsity (ARD, and spike-and-slab priors)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Variational Bayes inference framework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